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Roboto Slab"/>
      <p:regular r:id="rId66"/>
      <p:bold r:id="rId67"/>
    </p:embeddedFont>
    <p:embeddedFont>
      <p:font typeface="Robot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Slab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regular.fntdata"/><Relationship Id="rId23" Type="http://schemas.openxmlformats.org/officeDocument/2006/relationships/slide" Target="slides/slide18.xml"/><Relationship Id="rId67" Type="http://schemas.openxmlformats.org/officeDocument/2006/relationships/font" Target="fonts/RobotoSlab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0755161b4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0755161b4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0755161b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0755161b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0755161b4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0755161b4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0755161b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0755161b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0755161b4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0755161b4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0755161b4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0755161b4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0755161b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0755161b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0755161b4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0755161b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0755161b4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0755161b4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0755161b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0755161b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0755161b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0755161b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6f75fceb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6f75fce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0755161b4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0755161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0755161b4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0755161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d3399a0c8_0_3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d3399a0c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d3399a0c8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d3399a0c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d3399a0c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d3399a0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d0778d3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d0778d3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d0c50c2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9d0c50c2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d3399a0c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d3399a0c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0755161b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0755161b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d0c50c23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d0c50c23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d3399a0c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d3399a0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d3399a0c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d3399a0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d3399a0c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d3399a0c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d3399a0c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d3399a0c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d3399a0c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d3399a0c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d3399a0c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9d3399a0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d3399a0c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d3399a0c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d3399a0c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d3399a0c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d3399a0c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d3399a0c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0755161b4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0755161b4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d3399a0c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9d3399a0c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d3399a0c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9d3399a0c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d3399a0c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d3399a0c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d3399a0c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d3399a0c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d3399a0c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d3399a0c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d3399a0c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9d3399a0c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d3399a0c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9d3399a0c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d3399a0c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9d3399a0c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d3399a0c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9d3399a0c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9d3399a0c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9d3399a0c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0755161b4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0755161b4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9d3399a0c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9d3399a0c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9d3399a0c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9d3399a0c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9d3399a0c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9d3399a0c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d3399a0c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d3399a0c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9d3399a0c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9d3399a0c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6f75fce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6f75fc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0755161b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60755161b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6f75fc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6f75fc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0755161b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0755161b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6f75fceb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6f75fc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0755161b4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0755161b4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07d3885a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607d3885a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0755161b4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0755161b4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8b7d705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8b7d705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0755161b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0755161b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14.jpg"/><Relationship Id="rId5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Relationship Id="rId4" Type="http://schemas.openxmlformats.org/officeDocument/2006/relationships/image" Target="../media/image31.jpg"/><Relationship Id="rId5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rive.google.com/file/d/1IQwFM1Q5INQUkR4yqIEBrxs7tAKA6IHT/view?usp=sharin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0" y="1188925"/>
            <a:ext cx="5783400" cy="13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minimal OS for the Raspberry Pi, suitable for educational purposes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Code Conqueror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424950" y="175850"/>
            <a:ext cx="67116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811825"/>
            <a:ext cx="490452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111625" y="81850"/>
            <a:ext cx="8959500" cy="4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104175" y="81850"/>
            <a:ext cx="8952000" cy="49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models use a Broadcom system on a chip (SoC), which features an ARM-compatible CPU and an on-board graphics processing unit (GPU, a VideoCore IV).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Pi 3's CPU speed goes from 700 MHz to 1.2 GHz, and on-board memory spans from 256 MB to 1 GB RAM.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Secure Digital (SD) cards in SDHC or MicroSDHC sizes are utilised to store the operating system and programme memory.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boards offer one to four USB ports, HDMI and composite video output, and an audio 3.5 mm phono connector.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number of GPIO pins provide lower level output and support standard protocols such as I2C.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B-models include an 8P8C Ethernet port, whereas the Pi 3 and Pi Zero W include built-in Wi-Fi 802.11n and Bluetooth.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161200" y="58625"/>
            <a:ext cx="8895000" cy="4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Key component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CPU: The Raspberry Pi has a single-core ARMv6 700 MHz processor. The Raspberry Pi 4 has a quad-core Cortex-A72 64-bit CPU running at 1.5GHz.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GPU:The Raspberry Pi has a VideoCore IV GPU. The Raspberry Pi 4 has a Broadcom VideoCore VI GPU running at 0.5GHz.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RAM:The Raspberry Pi 1 has 512MB of RAM. The Raspberry Pi 4 has 40 GPIO pins.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Storage:The Raspberry Pi uses an SD card for its operating system and data storage. The Raspberry Pi 400 has 4GB of RAM.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GPIO pins:The Raspberry Pi has a row of GPIO (general-purpose input/output) pins along the top edge of the board. The Raspberry Pi 1 Models A and B have only the first 26 pins.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1A1C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172525" y="-89025"/>
            <a:ext cx="8929200" cy="5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Variations of Raspberry Pi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Hardware platform: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Software platform: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267775" y="1056125"/>
            <a:ext cx="7746950" cy="1600200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1257300" y="1124700"/>
            <a:ext cx="66294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C1D"/>
              </a:buClr>
              <a:buSzPts val="1600"/>
              <a:buChar char="●"/>
            </a:pPr>
            <a:r>
              <a:rPr lang="en" sz="1600">
                <a:solidFill>
                  <a:srgbClr val="1A1C1D"/>
                </a:solidFill>
              </a:rPr>
              <a:t>Raspberry Pi Zero ($5) :Cost-effective, basic model</a:t>
            </a:r>
            <a:endParaRPr sz="1600">
              <a:solidFill>
                <a:srgbClr val="1A1C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600"/>
              <a:buChar char="●"/>
            </a:pPr>
            <a:r>
              <a:rPr lang="en" sz="1600">
                <a:solidFill>
                  <a:srgbClr val="1A1C1D"/>
                </a:solidFill>
              </a:rPr>
              <a:t>Standard Raspberry Pi:Standard model for general-purpose computing</a:t>
            </a:r>
            <a:endParaRPr sz="1600">
              <a:solidFill>
                <a:srgbClr val="1A1C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600"/>
              <a:buChar char="●"/>
            </a:pPr>
            <a:r>
              <a:rPr lang="en" sz="1600">
                <a:solidFill>
                  <a:srgbClr val="1A1C1D"/>
                </a:solidFill>
              </a:rPr>
              <a:t>Raspberry Pi 2:Improved performance and features</a:t>
            </a:r>
            <a:endParaRPr sz="1600">
              <a:solidFill>
                <a:srgbClr val="1A1C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600"/>
              <a:buChar char="●"/>
            </a:pPr>
            <a:r>
              <a:rPr lang="en" sz="1600">
                <a:solidFill>
                  <a:srgbClr val="1A1C1D"/>
                </a:solidFill>
              </a:rPr>
              <a:t>Raspberry Pi 3 (with Wifi + Bluetooth):Enhanced connectivity opt</a:t>
            </a:r>
            <a:endParaRPr sz="1600">
              <a:solidFill>
                <a:srgbClr val="1A1C1D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222050" y="3155450"/>
            <a:ext cx="7975550" cy="1680225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975375" y="3338348"/>
            <a:ext cx="6629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A1C1D"/>
              </a:buClr>
              <a:buSzPts val="1400"/>
              <a:buChar char="●"/>
            </a:pPr>
            <a:r>
              <a:rPr lang="en" sz="1600">
                <a:solidFill>
                  <a:srgbClr val="1A1C1D"/>
                </a:solidFill>
              </a:rPr>
              <a:t>Noobs:  Beginner-friendly operating system installer</a:t>
            </a:r>
            <a:endParaRPr sz="1600">
              <a:solidFill>
                <a:srgbClr val="1A1C1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Char char="●"/>
            </a:pPr>
            <a:r>
              <a:rPr lang="en" sz="1600">
                <a:solidFill>
                  <a:srgbClr val="1A1C1D"/>
                </a:solidFill>
              </a:rPr>
              <a:t>Raspbian:Official operating system based on Debian, optimized for Raspberry Pi</a:t>
            </a:r>
            <a:endParaRPr sz="1600">
              <a:solidFill>
                <a:srgbClr val="1A1C1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Char char="●"/>
            </a:pPr>
            <a:r>
              <a:rPr lang="en" sz="1600">
                <a:solidFill>
                  <a:srgbClr val="1A1C1D"/>
                </a:solidFill>
              </a:rPr>
              <a:t>3</a:t>
            </a:r>
            <a:r>
              <a:rPr baseline="30000" lang="en" sz="1600">
                <a:solidFill>
                  <a:srgbClr val="1A1C1D"/>
                </a:solidFill>
              </a:rPr>
              <a:t>rd</a:t>
            </a:r>
            <a:r>
              <a:rPr lang="en" sz="1600">
                <a:solidFill>
                  <a:srgbClr val="1A1C1D"/>
                </a:solidFill>
              </a:rPr>
              <a:t> OS :Customizable, depending on project needs</a:t>
            </a:r>
            <a:endParaRPr sz="1600">
              <a:solidFill>
                <a:srgbClr val="1A1C1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C1D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0" y="32950"/>
            <a:ext cx="9004800" cy="5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istory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339425" y="1037100"/>
            <a:ext cx="8561100" cy="8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322325" y="2267729"/>
            <a:ext cx="8561100" cy="112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339425" y="3719325"/>
            <a:ext cx="8561100" cy="96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391175" y="3852575"/>
            <a:ext cx="84123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On November 26, 2015, the Raspberry Pi Zero, the cheapest Raspberry Pi yet, was released for $5 .</a:t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396725" y="2327575"/>
            <a:ext cx="8412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They began accepting orders for the more expensive Model B on February 29, 2012, and the less expensive Model A on February 4, 2013. and the even more affordable (US$20) A+ on November 10, 2014.</a:t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90900" y="1056125"/>
            <a:ext cx="8275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Foundation's intention was to sell two versions, each priced at $25 and $35 USD. </a:t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66575" y="0"/>
            <a:ext cx="8843700" cy="4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to use </a:t>
            </a: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</a:t>
            </a: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Pi 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289150" y="1126650"/>
            <a:ext cx="2627700" cy="3655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6169475" y="1079000"/>
            <a:ext cx="2740800" cy="3655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6130750" y="1379150"/>
            <a:ext cx="2740800" cy="24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cheapest Raspberry Pi is the Raspberry Pi Zero, which costs $5.</a:t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16950" y="1379150"/>
            <a:ext cx="2499900" cy="24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Raspberry Pi is a good choice for people new to computing and programming because it's simple, cheap, and runs on Linux.</a:t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3118025" y="1126650"/>
            <a:ext cx="2740800" cy="3655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3218075" y="1337525"/>
            <a:ext cx="24999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Raspberry Pi 4 Model B costs $35. </a:t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2GB Raspberry Pi 4 costs $45. </a:t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8GB Raspberry Pi 4B costs $75.</a:t>
            </a:r>
            <a:endParaRPr sz="1800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 The Raspberry Pi 3 – Model A+ costs $25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209725" y="80575"/>
            <a:ext cx="84045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rial"/>
                <a:ea typeface="Arial"/>
                <a:cs typeface="Arial"/>
                <a:sym typeface="Arial"/>
              </a:rPr>
              <a:t>Raspberry Pi - Operating System:</a:t>
            </a:r>
            <a:endParaRPr sz="1100"/>
          </a:p>
        </p:txBody>
      </p:sp>
      <p:sp>
        <p:nvSpPr>
          <p:cNvPr id="163" name="Google Shape;163;p28"/>
          <p:cNvSpPr txBox="1"/>
          <p:nvPr/>
        </p:nvSpPr>
        <p:spPr>
          <a:xfrm>
            <a:off x="253750" y="541775"/>
            <a:ext cx="8641200" cy="4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Raspberry Pi operating system (OS) is a specialized software designed to run on Raspberry Pi, a small, affordable, single-board computer. The Raspberry Pi OS is responsible for managing the computer's hardware resources and providing a user interface for interaction.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 are the core functions of a Raspberry Pi operating system: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288025" y="2187700"/>
            <a:ext cx="4057800" cy="2263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4667950" y="2149600"/>
            <a:ext cx="4227000" cy="2263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390925" y="2252500"/>
            <a:ext cx="3852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F1011"/>
                </a:solidFill>
                <a:latin typeface="Roboto"/>
                <a:ea typeface="Roboto"/>
                <a:cs typeface="Roboto"/>
                <a:sym typeface="Roboto"/>
              </a:rPr>
              <a:t>Process Management:</a:t>
            </a:r>
            <a:endParaRPr b="1">
              <a:solidFill>
                <a:srgbClr val="0F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101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F1011"/>
                </a:solidFill>
                <a:latin typeface="Roboto"/>
                <a:ea typeface="Roboto"/>
                <a:cs typeface="Roboto"/>
                <a:sym typeface="Roboto"/>
              </a:rPr>
              <a:t>This involves managing the execution of programs or processes. The OS is responsible for starting, pausing, terminating, and scheduling processes to make the most efficient use of the CPU.</a:t>
            </a:r>
            <a:endParaRPr>
              <a:solidFill>
                <a:srgbClr val="0F10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4871425" y="2338150"/>
            <a:ext cx="37428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F1011"/>
                </a:solidFill>
                <a:latin typeface="Roboto"/>
                <a:ea typeface="Roboto"/>
                <a:cs typeface="Roboto"/>
                <a:sym typeface="Roboto"/>
              </a:rPr>
              <a:t>Memory Management:</a:t>
            </a:r>
            <a:endParaRPr>
              <a:solidFill>
                <a:srgbClr val="0F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101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F1011"/>
                </a:solidFill>
                <a:latin typeface="Roboto"/>
                <a:ea typeface="Roboto"/>
                <a:cs typeface="Roboto"/>
                <a:sym typeface="Roboto"/>
              </a:rPr>
              <a:t>The OS allocates and deallocates memory for processes. It ensures that each program gets the required memory space and protects them from interfering with each other.</a:t>
            </a:r>
            <a:endParaRPr>
              <a:solidFill>
                <a:srgbClr val="0F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F10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253750" y="381750"/>
            <a:ext cx="4069200" cy="2046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288100" y="525225"/>
            <a:ext cx="40005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Device Management: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This involves managing input and output devices such as USB peripherals, displays, keyboards, and networking interfaces. The OS facilitates communication between software and hardware components.</a:t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4688625" y="2740150"/>
            <a:ext cx="4069200" cy="2046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253750" y="2740150"/>
            <a:ext cx="4069200" cy="2046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4688625" y="381750"/>
            <a:ext cx="4069200" cy="2046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4722975" y="2956000"/>
            <a:ext cx="40005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Security: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OS implements security measures to protect the system from unauthorized access, viruses, and other threats. This can include user authentication, encryption, and firewall settings.</a:t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288100" y="2853100"/>
            <a:ext cx="40005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Networking: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OS handles network connections, allowing the Raspberry Pi to communicate with other devices over a network, be it wired or wireless. </a:t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This includes configuring IP addresses, managing protocols (like TCP/IP), and handling network services.</a:t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4722975" y="677625"/>
            <a:ext cx="40005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User Interface (UI):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UI provides a way for users to interact with the Raspberry Pi. It can be a command-line interface (CLI) where users type commands, or a graphical user interface (GUI) with windows, icons, buttons, and menus.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253750" y="381750"/>
            <a:ext cx="4069200" cy="2046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288100" y="381750"/>
            <a:ext cx="40005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C3032"/>
                </a:solidFill>
                <a:latin typeface="Roboto"/>
                <a:ea typeface="Roboto"/>
                <a:cs typeface="Roboto"/>
                <a:sym typeface="Roboto"/>
              </a:rPr>
              <a:t>Fi</a:t>
            </a:r>
            <a:r>
              <a:rPr b="1" lang="en">
                <a:solidFill>
                  <a:srgbClr val="2C3032"/>
                </a:solidFill>
                <a:latin typeface="Roboto"/>
                <a:ea typeface="Roboto"/>
                <a:cs typeface="Roboto"/>
                <a:sym typeface="Roboto"/>
              </a:rPr>
              <a:t>le System:</a:t>
            </a:r>
            <a:endParaRPr b="1">
              <a:solidFill>
                <a:srgbClr val="2C30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C30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C3032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C3032"/>
                </a:solidFill>
                <a:latin typeface="Roboto"/>
                <a:ea typeface="Roboto"/>
                <a:cs typeface="Roboto"/>
                <a:sym typeface="Roboto"/>
              </a:rPr>
              <a:t>The file system manages how data is stored, organized, and accessed on the storage media (like SD cards or USB drives). It provides a hierarchical structure for files and directories.</a:t>
            </a:r>
            <a:endParaRPr>
              <a:solidFill>
                <a:srgbClr val="2C30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0"/>
          <p:cNvSpPr/>
          <p:nvPr/>
        </p:nvSpPr>
        <p:spPr>
          <a:xfrm>
            <a:off x="4688625" y="2740150"/>
            <a:ext cx="4069200" cy="2046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253750" y="2740150"/>
            <a:ext cx="4069200" cy="2046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4688625" y="381750"/>
            <a:ext cx="4069200" cy="2046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4722975" y="2956000"/>
            <a:ext cx="40005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File System Permissions: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OS enforces access controls on files and directories, ensuring that only authorized users or processes can read, write, or execute them.</a:t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288100" y="2853125"/>
            <a:ext cx="40005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Updates and Maintenance :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OS may include mechanisms for updating itself and installed software packages to patch security vulnerabilities or add new features.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4722975" y="574750"/>
            <a:ext cx="40005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Driver Management: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Drivers are software components that allow the OS to communicate with specific hardware devices. The OS loads and manages these drivers to ensure proper functioning of attached peripherals.</a:t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59450" y="0"/>
            <a:ext cx="8698200" cy="4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379475" y="278900"/>
            <a:ext cx="3852000" cy="18630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448050" y="370325"/>
            <a:ext cx="37377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Error Handling:</a:t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C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1A1C1D"/>
                </a:solidFill>
                <a:latin typeface="Roboto"/>
                <a:ea typeface="Roboto"/>
                <a:cs typeface="Roboto"/>
                <a:sym typeface="Roboto"/>
              </a:rPr>
              <a:t>The OS is responsible for detecting and managing errors that may occur during operation. This can include hardware errors, software crashes, or other unexpected events.</a:t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A1C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94975" y="94975"/>
            <a:ext cx="8935500" cy="4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Raspberry Pi?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•The Raspberry Pi is a series of compact single-board computers created by the Raspberry Pi Foundation in the United Kingdom to support the teaching of basic computer science in schools and underdeveloped nations.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The initial model was significantly more successful than expected, selling outside of its intended market for applications such as robotics.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Before February 2015, almost 5 million Raspberry Pis had been sold, making it the best-selling British computer. They have sold 11 million devices by November 2016.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-2209" l="3940" r="-3939" t="2210"/>
          <a:stretch/>
        </p:blipFill>
        <p:spPr>
          <a:xfrm>
            <a:off x="3790075" y="444775"/>
            <a:ext cx="571500" cy="7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248100" y="1377450"/>
            <a:ext cx="4749000" cy="3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Raspberry Pi is a low-cost, multifunctional single-board computer used in education and home improvement projects. It is compatible with L</a:t>
            </a:r>
            <a:r>
              <a:rPr lang="en"/>
              <a:t>i</a:t>
            </a:r>
            <a:r>
              <a:rPr lang="en"/>
              <a:t>nux-based operating systems and includes GPIO pins for hardware interface. It's a popular choice for learning, prototyping, and creative endeavours.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325" y="1525500"/>
            <a:ext cx="3812626" cy="31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idx="4294967295" type="body"/>
          </p:nvPr>
        </p:nvSpPr>
        <p:spPr>
          <a:xfrm>
            <a:off x="311700" y="1195201"/>
            <a:ext cx="3853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PROS</a:t>
            </a:r>
            <a:endParaRPr sz="2400">
              <a:solidFill>
                <a:schemeClr val="accent5"/>
              </a:solidFill>
            </a:endParaRPr>
          </a:p>
        </p:txBody>
      </p:sp>
      <p:cxnSp>
        <p:nvCxnSpPr>
          <p:cNvPr id="211" name="Google Shape;211;p33"/>
          <p:cNvCxnSpPr/>
          <p:nvPr/>
        </p:nvCxnSpPr>
        <p:spPr>
          <a:xfrm>
            <a:off x="418675" y="18118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33"/>
          <p:cNvSpPr txBox="1"/>
          <p:nvPr>
            <p:ph idx="4294967295" type="body"/>
          </p:nvPr>
        </p:nvSpPr>
        <p:spPr>
          <a:xfrm>
            <a:off x="311700" y="2048200"/>
            <a:ext cx="38532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Affordable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Versatile for a wide range of projects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 community and support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power consumption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Compact size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Rich GPIO support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Customizable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Open-source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for education.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1A1C1D"/>
              </a:solidFill>
              <a:highlight>
                <a:srgbClr val="393E40"/>
              </a:highlight>
            </a:endParaRPr>
          </a:p>
        </p:txBody>
      </p:sp>
      <p:sp>
        <p:nvSpPr>
          <p:cNvPr id="213" name="Google Shape;213;p33"/>
          <p:cNvSpPr txBox="1"/>
          <p:nvPr>
            <p:ph idx="4294967295" type="body"/>
          </p:nvPr>
        </p:nvSpPr>
        <p:spPr>
          <a:xfrm>
            <a:off x="4905750" y="1201619"/>
            <a:ext cx="3853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Cons</a:t>
            </a:r>
            <a:endParaRPr sz="2400">
              <a:solidFill>
                <a:schemeClr val="accent5"/>
              </a:solidFill>
            </a:endParaRPr>
          </a:p>
        </p:txBody>
      </p:sp>
      <p:cxnSp>
        <p:nvCxnSpPr>
          <p:cNvPr id="214" name="Google Shape;214;p33"/>
          <p:cNvCxnSpPr/>
          <p:nvPr/>
        </p:nvCxnSpPr>
        <p:spPr>
          <a:xfrm>
            <a:off x="5012725" y="18118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33"/>
          <p:cNvSpPr txBox="1"/>
          <p:nvPr>
            <p:ph idx="4294967295" type="body"/>
          </p:nvPr>
        </p:nvSpPr>
        <p:spPr>
          <a:xfrm>
            <a:off x="4905750" y="1916330"/>
            <a:ext cx="3853200" cy="27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Limited performance.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Limited storage options.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Noisy audio output.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Limited graphics capabilities.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Compatibility issues.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No built-in battery backup.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Learning curve for beginners.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Limited networking options on some models</a:t>
            </a:r>
            <a:endParaRPr sz="1300">
              <a:solidFill>
                <a:srgbClr val="000000"/>
              </a:solidFill>
            </a:endParaRPr>
          </a:p>
          <a:p>
            <a:pPr indent="0" lvl="0" marL="342900" rtl="0" algn="l">
              <a:spcBef>
                <a:spcPts val="150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CECAC3"/>
              </a:solidFill>
              <a:highlight>
                <a:srgbClr val="393E4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b="-3476" l="0" r="0" t="0"/>
          <a:stretch/>
        </p:blipFill>
        <p:spPr>
          <a:xfrm>
            <a:off x="-475400" y="-38700"/>
            <a:ext cx="9619400" cy="55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204500" y="1472100"/>
            <a:ext cx="8160900" cy="174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make Raspberry Pi more suitable for educational purposes</a:t>
            </a:r>
            <a:endParaRPr b="1" sz="2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-3476" l="0" r="0" t="0"/>
          <a:stretch/>
        </p:blipFill>
        <p:spPr>
          <a:xfrm>
            <a:off x="-475400" y="-38700"/>
            <a:ext cx="9619400" cy="55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/>
          <p:nvPr/>
        </p:nvSpPr>
        <p:spPr>
          <a:xfrm>
            <a:off x="323775" y="398675"/>
            <a:ext cx="8223900" cy="455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>
                <a:latin typeface="Roboto"/>
                <a:ea typeface="Roboto"/>
                <a:cs typeface="Roboto"/>
                <a:sym typeface="Roboto"/>
              </a:rPr>
              <a:t>Raspberry Pi: A Game-Changer for Education</a:t>
            </a:r>
            <a:endParaRPr b="1" sz="26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This compact device offers students hands-on experience in programming, electronics, and robotics, making it an invaluable resource for schools and educational institution</a:t>
            </a:r>
            <a:r>
              <a:rPr lang="en" sz="2100">
                <a:latin typeface="Roboto"/>
                <a:ea typeface="Roboto"/>
                <a:cs typeface="Roboto"/>
                <a:sym typeface="Roboto"/>
              </a:rPr>
              <a:t>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3">
            <a:alphaModFix/>
          </a:blip>
          <a:srcRect b="-3476" l="0" r="0" t="0"/>
          <a:stretch/>
        </p:blipFill>
        <p:spPr>
          <a:xfrm>
            <a:off x="-475400" y="-38700"/>
            <a:ext cx="9619400" cy="55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675" y="288100"/>
            <a:ext cx="5102925" cy="37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852" y="288100"/>
            <a:ext cx="468714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 rotWithShape="1">
          <a:blip r:embed="rId3">
            <a:alphaModFix/>
          </a:blip>
          <a:srcRect b="-3476" l="0" r="0" t="0"/>
          <a:stretch/>
        </p:blipFill>
        <p:spPr>
          <a:xfrm>
            <a:off x="-475400" y="-38700"/>
            <a:ext cx="9619400" cy="55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975" y="0"/>
            <a:ext cx="6193075" cy="52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-3476" l="0" r="0" t="0"/>
          <a:stretch/>
        </p:blipFill>
        <p:spPr>
          <a:xfrm>
            <a:off x="-475400" y="-38700"/>
            <a:ext cx="9619400" cy="55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 b="2419" l="0" r="0" t="-2420"/>
          <a:stretch/>
        </p:blipFill>
        <p:spPr>
          <a:xfrm>
            <a:off x="-525087" y="-1134475"/>
            <a:ext cx="9718774" cy="728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25" y="-301000"/>
            <a:ext cx="4447749" cy="19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265500" y="1818600"/>
            <a:ext cx="4218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</a:t>
            </a:r>
            <a:r>
              <a:rPr lang="en"/>
              <a:t>Boot this Raspberry pi</a:t>
            </a:r>
            <a:endParaRPr/>
          </a:p>
        </p:txBody>
      </p:sp>
      <p:sp>
        <p:nvSpPr>
          <p:cNvPr id="253" name="Google Shape;253;p39"/>
          <p:cNvSpPr txBox="1"/>
          <p:nvPr>
            <p:ph idx="2" type="body"/>
          </p:nvPr>
        </p:nvSpPr>
        <p:spPr>
          <a:xfrm>
            <a:off x="4942775" y="426600"/>
            <a:ext cx="3462900" cy="43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Insert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a bootable USB/sd card that has the Raspberry Pi OS.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Connect any necessary accessories (keyboard, mouse, monitor, and power).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Switch on the Raspberry Pi.It initialises and loads the operating system from the USB Drive.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You can access it by logging in.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It can also boot into a custom application or script for your project.</a:t>
            </a:r>
            <a:endParaRPr b="1" sz="100">
              <a:highlight>
                <a:srgbClr val="393E4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7529" l="-2390" r="2390" t="-7530"/>
          <a:stretch/>
        </p:blipFill>
        <p:spPr>
          <a:xfrm>
            <a:off x="70075" y="422850"/>
            <a:ext cx="8839200" cy="408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44312" y="-114462"/>
            <a:ext cx="2240225" cy="38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/>
        </p:nvSpPr>
        <p:spPr>
          <a:xfrm>
            <a:off x="6448625" y="2088150"/>
            <a:ext cx="2876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Set up of raspberry pi</a:t>
            </a:r>
            <a:endParaRPr sz="3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41"/>
          <p:cNvPicPr preferRelativeResize="0"/>
          <p:nvPr/>
        </p:nvPicPr>
        <p:blipFill rotWithShape="1">
          <a:blip r:embed="rId4">
            <a:alphaModFix/>
          </a:blip>
          <a:srcRect b="13695" l="1630" r="-1630" t="-3148"/>
          <a:stretch/>
        </p:blipFill>
        <p:spPr>
          <a:xfrm>
            <a:off x="4572000" y="604650"/>
            <a:ext cx="2177175" cy="432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1263977" y="2029525"/>
            <a:ext cx="1802123" cy="400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3091275" y="167850"/>
            <a:ext cx="59457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 board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00" y="755850"/>
            <a:ext cx="6026255" cy="404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0" y="110475"/>
            <a:ext cx="96879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</a:pPr>
            <a:r>
              <a:rPr b="1" lang="en" sz="2700" u="sng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1" lang="en" sz="2700" u="sng">
                <a:latin typeface="Roboto"/>
                <a:ea typeface="Roboto"/>
                <a:cs typeface="Roboto"/>
                <a:sym typeface="Roboto"/>
              </a:rPr>
              <a:t>ootloader to load your kernel.</a:t>
            </a:r>
            <a:endParaRPr b="1" sz="4700" u="sng"/>
          </a:p>
        </p:txBody>
      </p:sp>
      <p:sp>
        <p:nvSpPr>
          <p:cNvPr id="272" name="Google Shape;272;p42"/>
          <p:cNvSpPr txBox="1"/>
          <p:nvPr>
            <p:ph idx="2" type="body"/>
          </p:nvPr>
        </p:nvSpPr>
        <p:spPr>
          <a:xfrm>
            <a:off x="403800" y="110475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Between the two USB drives, one exhibits superior read and write operations, resulting in faster boot times compared to the other.Link: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https://drive.google.com/file/d/1IQwFM1Q5INQUkR4yqIEBrxs7tAKA6IHT/view?usp=sharing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 u="sng"/>
              <a:t>TESTED WITH TWO USB DRIVES </a:t>
            </a:r>
            <a:endParaRPr b="1" sz="2200" u="sng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W</a:t>
            </a:r>
            <a:r>
              <a:rPr b="1" lang="en" sz="2200" u="sng"/>
              <a:t>e see </a:t>
            </a:r>
            <a:r>
              <a:rPr b="1" lang="en" sz="2200" u="sng"/>
              <a:t>difference</a:t>
            </a:r>
            <a:r>
              <a:rPr b="1" lang="en" sz="2200" u="sng"/>
              <a:t> in opening and rebooting time with </a:t>
            </a:r>
            <a:r>
              <a:rPr b="1" lang="en" sz="2200" u="sng"/>
              <a:t>raspberry</a:t>
            </a:r>
            <a:r>
              <a:rPr b="1" lang="en" sz="2200" u="sng"/>
              <a:t> pi</a:t>
            </a:r>
            <a:endParaRPr b="1" sz="22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u="sng"/>
              <a:t>So this is a </a:t>
            </a:r>
            <a:r>
              <a:rPr lang="en" sz="2200" u="sng"/>
              <a:t>major</a:t>
            </a:r>
            <a:r>
              <a:rPr lang="en" sz="2200" u="sng"/>
              <a:t> factor try to use a Good read and write speed, SD card / USB Drive </a:t>
            </a:r>
            <a:endParaRPr sz="22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2223525" y="110475"/>
            <a:ext cx="53382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Raspberry Pi Cameras</a:t>
            </a:r>
            <a:endParaRPr/>
          </a:p>
        </p:txBody>
      </p:sp>
      <p:sp>
        <p:nvSpPr>
          <p:cNvPr id="278" name="Google Shape;278;p43"/>
          <p:cNvSpPr txBox="1"/>
          <p:nvPr>
            <p:ph idx="2" type="body"/>
          </p:nvPr>
        </p:nvSpPr>
        <p:spPr>
          <a:xfrm>
            <a:off x="358000" y="724200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libcamera and libcamera-apps</a:t>
            </a:r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0" y="724200"/>
            <a:ext cx="4556301" cy="35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/>
        </p:nvSpPr>
        <p:spPr>
          <a:xfrm>
            <a:off x="5089900" y="724200"/>
            <a:ext cx="360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libcamera and libcamera-apps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So the point is, students need webcam for classes and all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</a:t>
            </a:r>
            <a:endParaRPr b="1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2223525" y="110475"/>
            <a:ext cx="53382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Raspberry Pi Camera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4"/>
          <p:cNvSpPr txBox="1"/>
          <p:nvPr>
            <p:ph idx="2" type="body"/>
          </p:nvPr>
        </p:nvSpPr>
        <p:spPr>
          <a:xfrm>
            <a:off x="358000" y="724200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4"/>
          <p:cNvSpPr txBox="1"/>
          <p:nvPr/>
        </p:nvSpPr>
        <p:spPr>
          <a:xfrm>
            <a:off x="5165475" y="1060350"/>
            <a:ext cx="3604500" cy="24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libcamera and libcamera-apps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So the point is, students need webcam for classes and all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 and change in Network Streaming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 </a:t>
            </a:r>
            <a:endParaRPr b="1" sz="1800"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0" y="1060350"/>
            <a:ext cx="5057574" cy="24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4"/>
          <p:cNvSpPr txBox="1"/>
          <p:nvPr/>
        </p:nvSpPr>
        <p:spPr>
          <a:xfrm>
            <a:off x="0" y="3341300"/>
            <a:ext cx="914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&lt;------Like  For using High </a:t>
            </a:r>
            <a:r>
              <a:rPr b="1" lang="en"/>
              <a:t>frame rate</a:t>
            </a:r>
            <a:r>
              <a:rPr b="1" lang="en"/>
              <a:t> capture we try this command —-&gt;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libcamera-vid --level 4.2 --framerate 120 --width 1280 --height 720 --save-pts timestamp.pts -o video.264 -t 10000 --denoise cdn_off -n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2223525" y="110475"/>
            <a:ext cx="53382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Raspberry Pi Camera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5"/>
          <p:cNvSpPr txBox="1"/>
          <p:nvPr>
            <p:ph idx="2" type="body"/>
          </p:nvPr>
        </p:nvSpPr>
        <p:spPr>
          <a:xfrm>
            <a:off x="176575" y="1004988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--sharpness  Set image sharpness &lt;number&gt;	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--shutter	Set the exposure time in microseconds &lt;number&gt;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--ev		Set EV compensation &lt;number&gt;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--saturation	Set image colour saturation &lt;number&gt;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--contrast		Set image contrast &lt;number&gt;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--brightness	 Set image brightness &lt;number&gt;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5165475" y="1060350"/>
            <a:ext cx="3604500" cy="25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/>
              <a:t>By Importing these things in our camera module file we can direct use these commands for </a:t>
            </a:r>
            <a:r>
              <a:rPr b="1" lang="en" sz="1800"/>
              <a:t>changing</a:t>
            </a:r>
            <a:r>
              <a:rPr b="1" lang="en" sz="1800"/>
              <a:t> in camera </a:t>
            </a:r>
            <a:r>
              <a:rPr b="1" lang="en" sz="1800"/>
              <a:t>setting</a:t>
            </a:r>
            <a:r>
              <a:rPr b="1" lang="en" sz="1800"/>
              <a:t> for our educational purpose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 </a:t>
            </a:r>
            <a:endParaRPr b="1" sz="1800"/>
          </a:p>
        </p:txBody>
      </p:sp>
      <p:sp>
        <p:nvSpPr>
          <p:cNvPr id="297" name="Google Shape;297;p45"/>
          <p:cNvSpPr txBox="1"/>
          <p:nvPr/>
        </p:nvSpPr>
        <p:spPr>
          <a:xfrm>
            <a:off x="0" y="3341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505150" y="407805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Reduce File Sizes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don't have much space on the Raspberry Pi, which is why we modified the code to reduce the size of all image formats, such as JPG, PNG, etc."</a:t>
            </a:r>
            <a:endParaRPr/>
          </a:p>
        </p:txBody>
      </p:sp>
      <p:sp>
        <p:nvSpPr>
          <p:cNvPr id="303" name="Google Shape;303;p46"/>
          <p:cNvSpPr txBox="1"/>
          <p:nvPr/>
        </p:nvSpPr>
        <p:spPr>
          <a:xfrm>
            <a:off x="4401675" y="3724975"/>
            <a:ext cx="2411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2223525" y="110475"/>
            <a:ext cx="53382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Raspberry Pi Camera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7"/>
          <p:cNvSpPr txBox="1"/>
          <p:nvPr>
            <p:ph idx="2" type="body"/>
          </p:nvPr>
        </p:nvSpPr>
        <p:spPr>
          <a:xfrm>
            <a:off x="176575" y="1004988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5165475" y="1060350"/>
            <a:ext cx="3604500" cy="25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" sz="1800"/>
              <a:t>By Importing these things in our camera module file we can direct use these commands for changing in camera setting for our educational purpose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 </a:t>
            </a:r>
            <a:endParaRPr b="1" sz="1800"/>
          </a:p>
        </p:txBody>
      </p:sp>
      <p:sp>
        <p:nvSpPr>
          <p:cNvPr id="311" name="Google Shape;311;p47"/>
          <p:cNvSpPr txBox="1"/>
          <p:nvPr/>
        </p:nvSpPr>
        <p:spPr>
          <a:xfrm>
            <a:off x="0" y="3341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6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 txBox="1"/>
          <p:nvPr/>
        </p:nvSpPr>
        <p:spPr>
          <a:xfrm>
            <a:off x="6456750" y="1365525"/>
            <a:ext cx="238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jpeg.cpp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2223525" y="110475"/>
            <a:ext cx="53382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How above code works ?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8"/>
          <p:cNvSpPr txBox="1"/>
          <p:nvPr>
            <p:ph idx="2" type="body"/>
          </p:nvPr>
        </p:nvSpPr>
        <p:spPr>
          <a:xfrm>
            <a:off x="176575" y="1004988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Lowering Quality for Higher Compression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options-&gt;quality = 10;  // Lower quality for higher compression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 Restart Interval for Improved Compression: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options-&gt;restart = 8;  // Smaller restart interval may improve compression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4787500" y="1005000"/>
            <a:ext cx="36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21" name="Google Shape;321;p48"/>
          <p:cNvSpPr txBox="1"/>
          <p:nvPr/>
        </p:nvSpPr>
        <p:spPr>
          <a:xfrm>
            <a:off x="0" y="3341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1555175" y="233150"/>
            <a:ext cx="64890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Same changes  we can do in other files 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formats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9"/>
          <p:cNvSpPr txBox="1"/>
          <p:nvPr>
            <p:ph idx="2" type="body"/>
          </p:nvPr>
        </p:nvSpPr>
        <p:spPr>
          <a:xfrm>
            <a:off x="176575" y="1004988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 txBox="1"/>
          <p:nvPr/>
        </p:nvSpPr>
        <p:spPr>
          <a:xfrm>
            <a:off x="4500225" y="910900"/>
            <a:ext cx="36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29" name="Google Shape;329;p49"/>
          <p:cNvSpPr txBox="1"/>
          <p:nvPr/>
        </p:nvSpPr>
        <p:spPr>
          <a:xfrm>
            <a:off x="0" y="3341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88" y="1033550"/>
            <a:ext cx="8578425" cy="30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title"/>
          </p:nvPr>
        </p:nvSpPr>
        <p:spPr>
          <a:xfrm>
            <a:off x="1357125" y="257900"/>
            <a:ext cx="6747600" cy="9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Next we 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optimize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 the encoder to work as a powerful enoder and reduce our file 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size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 more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50"/>
          <p:cNvSpPr txBox="1"/>
          <p:nvPr>
            <p:ph idx="2" type="body"/>
          </p:nvPr>
        </p:nvSpPr>
        <p:spPr>
          <a:xfrm>
            <a:off x="100725" y="1004988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mjpeg_encoder.cpp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0"/>
          <p:cNvSpPr txBox="1"/>
          <p:nvPr/>
        </p:nvSpPr>
        <p:spPr>
          <a:xfrm>
            <a:off x="4500225" y="910900"/>
            <a:ext cx="36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38" name="Google Shape;338;p50"/>
          <p:cNvSpPr txBox="1"/>
          <p:nvPr/>
        </p:nvSpPr>
        <p:spPr>
          <a:xfrm>
            <a:off x="0" y="3341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39" name="Google Shape;3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125" y="910900"/>
            <a:ext cx="5227750" cy="42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2223525" y="110475"/>
            <a:ext cx="53382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How above code works ?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51"/>
          <p:cNvSpPr txBox="1"/>
          <p:nvPr>
            <p:ph idx="2" type="body"/>
          </p:nvPr>
        </p:nvSpPr>
        <p:spPr>
          <a:xfrm>
            <a:off x="191700" y="2320338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Above Four </a:t>
            </a:r>
            <a:r>
              <a:rPr b="1" lang="en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b="1" lang="en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works for these =&gt;  </a:t>
            </a:r>
            <a:endParaRPr b="1" sz="3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JPEG Quality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Resize the Image to a Smaller Resolution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Chroma Subsampling Ratio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Progressive JPEG Encoding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-212100" y="32413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-10729"/>
          <a:stretch/>
        </p:blipFill>
        <p:spPr>
          <a:xfrm>
            <a:off x="1606988" y="361300"/>
            <a:ext cx="5930024" cy="43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129700" y="162450"/>
            <a:ext cx="6519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Components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1555175" y="233150"/>
            <a:ext cx="64890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Same changes  we can do in other files formats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2"/>
          <p:cNvSpPr txBox="1"/>
          <p:nvPr>
            <p:ph idx="2" type="body"/>
          </p:nvPr>
        </p:nvSpPr>
        <p:spPr>
          <a:xfrm>
            <a:off x="0" y="1066313"/>
            <a:ext cx="8336400" cy="22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4122250" y="1033550"/>
            <a:ext cx="36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54" name="Google Shape;354;p52"/>
          <p:cNvSpPr txBox="1"/>
          <p:nvPr/>
        </p:nvSpPr>
        <p:spPr>
          <a:xfrm>
            <a:off x="0" y="3341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25" y="1459650"/>
            <a:ext cx="8480150" cy="14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type="title"/>
          </p:nvPr>
        </p:nvSpPr>
        <p:spPr>
          <a:xfrm>
            <a:off x="484700" y="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observed</a:t>
            </a:r>
            <a:endParaRPr/>
          </a:p>
        </p:txBody>
      </p:sp>
      <p:sp>
        <p:nvSpPr>
          <p:cNvPr id="361" name="Google Shape;361;p53"/>
          <p:cNvSpPr txBox="1"/>
          <p:nvPr/>
        </p:nvSpPr>
        <p:spPr>
          <a:xfrm>
            <a:off x="226500" y="949800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using the raspberry pi for a while the cpu becomes very warm.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this we need to stop the processes which we don’t need 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53"/>
          <p:cNvPicPr preferRelativeResize="0"/>
          <p:nvPr/>
        </p:nvPicPr>
        <p:blipFill rotWithShape="1">
          <a:blip r:embed="rId3">
            <a:alphaModFix/>
          </a:blip>
          <a:srcRect b="-17961" l="-3863" r="-18013" t="33991"/>
          <a:stretch/>
        </p:blipFill>
        <p:spPr>
          <a:xfrm>
            <a:off x="161912" y="1971850"/>
            <a:ext cx="8731824" cy="33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3"/>
          <p:cNvSpPr txBox="1"/>
          <p:nvPr/>
        </p:nvSpPr>
        <p:spPr>
          <a:xfrm>
            <a:off x="4376375" y="3733400"/>
            <a:ext cx="2411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64" y="152400"/>
            <a:ext cx="8608676" cy="50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type="title"/>
          </p:nvPr>
        </p:nvSpPr>
        <p:spPr>
          <a:xfrm>
            <a:off x="484700" y="7465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observed</a:t>
            </a:r>
            <a:endParaRPr/>
          </a:p>
        </p:txBody>
      </p:sp>
      <p:sp>
        <p:nvSpPr>
          <p:cNvPr id="374" name="Google Shape;374;p55"/>
          <p:cNvSpPr txBox="1"/>
          <p:nvPr/>
        </p:nvSpPr>
        <p:spPr>
          <a:xfrm>
            <a:off x="226500" y="949800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5"/>
          <p:cNvSpPr txBox="1"/>
          <p:nvPr/>
        </p:nvSpPr>
        <p:spPr>
          <a:xfrm>
            <a:off x="4376375" y="3733400"/>
            <a:ext cx="2411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fan to avoid the head up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 rotWithShape="1">
          <a:blip r:embed="rId3">
            <a:alphaModFix/>
          </a:blip>
          <a:srcRect b="-9845" l="-2698" r="-2708" t="4437"/>
          <a:stretch/>
        </p:blipFill>
        <p:spPr>
          <a:xfrm>
            <a:off x="97850" y="831839"/>
            <a:ext cx="9144001" cy="431167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5"/>
          <p:cNvSpPr txBox="1"/>
          <p:nvPr/>
        </p:nvSpPr>
        <p:spPr>
          <a:xfrm>
            <a:off x="3072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vcgencmd pmic_read_adc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type="title"/>
          </p:nvPr>
        </p:nvSpPr>
        <p:spPr>
          <a:xfrm>
            <a:off x="484700" y="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Bootloader - Shutdown Time </a:t>
            </a:r>
            <a:endParaRPr/>
          </a:p>
        </p:txBody>
      </p:sp>
      <p:sp>
        <p:nvSpPr>
          <p:cNvPr id="383" name="Google Shape;383;p56"/>
          <p:cNvSpPr txBox="1"/>
          <p:nvPr/>
        </p:nvSpPr>
        <p:spPr>
          <a:xfrm>
            <a:off x="226500" y="949800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56"/>
          <p:cNvSpPr txBox="1"/>
          <p:nvPr/>
        </p:nvSpPr>
        <p:spPr>
          <a:xfrm>
            <a:off x="4376375" y="3733400"/>
            <a:ext cx="2411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fan to avoid the head up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76" y="757200"/>
            <a:ext cx="7292751" cy="42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363750" y="33975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Bootloader - Shutdown Time </a:t>
            </a:r>
            <a:endParaRPr/>
          </a:p>
        </p:txBody>
      </p:sp>
      <p:sp>
        <p:nvSpPr>
          <p:cNvPr id="391" name="Google Shape;391;p57"/>
          <p:cNvSpPr txBox="1"/>
          <p:nvPr/>
        </p:nvSpPr>
        <p:spPr>
          <a:xfrm>
            <a:off x="105550" y="1289550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57"/>
          <p:cNvSpPr txBox="1"/>
          <p:nvPr/>
        </p:nvSpPr>
        <p:spPr>
          <a:xfrm>
            <a:off x="801275" y="1398100"/>
            <a:ext cx="76770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– enable </a:t>
            </a:r>
            <a:r>
              <a:rPr lang="en" sz="2200"/>
              <a:t>Universal Asynchronous Receiver-Transmitter.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BOOT_UART=1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– Power Off the Raspberry Pi when halted (shutdown)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POWER_OFF_ON_HALT=1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– RP will attempt to boot in order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BOOT_ORDER=0xf416</a:t>
            </a:r>
            <a:endParaRPr sz="2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24225" y="415375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Bootloader - Shutdown Time </a:t>
            </a:r>
            <a:endParaRPr/>
          </a:p>
        </p:txBody>
      </p:sp>
      <p:sp>
        <p:nvSpPr>
          <p:cNvPr id="398" name="Google Shape;398;p58"/>
          <p:cNvSpPr txBox="1"/>
          <p:nvPr/>
        </p:nvSpPr>
        <p:spPr>
          <a:xfrm>
            <a:off x="166025" y="1365175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58"/>
          <p:cNvSpPr txBox="1"/>
          <p:nvPr/>
        </p:nvSpPr>
        <p:spPr>
          <a:xfrm>
            <a:off x="861750" y="1473725"/>
            <a:ext cx="76770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– enable </a:t>
            </a:r>
            <a:r>
              <a:rPr lang="en" sz="2200"/>
              <a:t>Universal Asynchronous Receiver-Transmitter.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BOOT_UART=1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– Power Off the Raspberry Pi when halted (shutdown)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POWER_OFF_ON_HALT=1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– RP will attempt to boot in order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BOOT_ORDER=0xf416</a:t>
            </a:r>
            <a:endParaRPr sz="2700"/>
          </a:p>
        </p:txBody>
      </p:sp>
      <p:pic>
        <p:nvPicPr>
          <p:cNvPr id="400" name="Google Shape;4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0400" y="-412601"/>
            <a:ext cx="10232325" cy="65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8"/>
          <p:cNvSpPr txBox="1"/>
          <p:nvPr/>
        </p:nvSpPr>
        <p:spPr>
          <a:xfrm>
            <a:off x="60475" y="75625"/>
            <a:ext cx="81003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DEDBD6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</a:rPr>
              <a:t>UART is a standard communication protocol used for transmitting and receiving serial data.</a:t>
            </a:r>
            <a:endParaRPr sz="3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507475" y="1382975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want to open some applications automatically when we start our Raspberry Pi</a:t>
            </a:r>
            <a:endParaRPr/>
          </a:p>
        </p:txBody>
      </p:sp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38" y="2140175"/>
            <a:ext cx="5983782" cy="30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583075" y="361495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 am a student, and I don't want to open the classroom every time manually. So, I have attached my bash script with a bootloader. Now, when I open my Raspberry Pi, the script runs automatically and opens the classroom directly.</a:t>
            </a:r>
            <a:endParaRPr sz="37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type="title"/>
          </p:nvPr>
        </p:nvSpPr>
        <p:spPr>
          <a:xfrm>
            <a:off x="344700" y="2571750"/>
            <a:ext cx="84546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We can modify this according to our requirements. Additionally, we can add scripts for YouTube educational playlists, emails, etc</a:t>
            </a:r>
            <a:endParaRPr sz="3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27050" y="0"/>
            <a:ext cx="8889900" cy="5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						 </a:t>
            </a:r>
            <a:r>
              <a:rPr b="1" lang="en" sz="1800">
                <a:solidFill>
                  <a:schemeClr val="dk1"/>
                </a:solidFill>
              </a:rPr>
              <a:t> Components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E</a:t>
            </a:r>
            <a:r>
              <a:rPr b="1" lang="en" sz="1800">
                <a:solidFill>
                  <a:schemeClr val="dk1"/>
                </a:solidFill>
              </a:rPr>
              <a:t>ssential:</a:t>
            </a:r>
            <a:endParaRPr b="1"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→Raspberry Pi board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→Prepared Operating System SD Card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→USB keyboard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→Display (with HDMI, DVI, or Composite input)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→Power Supply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Highly suggested extras include:</a:t>
            </a:r>
            <a:endParaRPr b="1"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→USB mouse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→Internet connectivity - LAN cable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→Powered USB Hub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→Case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type="title"/>
          </p:nvPr>
        </p:nvSpPr>
        <p:spPr>
          <a:xfrm>
            <a:off x="484700" y="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Settings</a:t>
            </a:r>
            <a:endParaRPr/>
          </a:p>
        </p:txBody>
      </p:sp>
      <p:sp>
        <p:nvSpPr>
          <p:cNvPr id="423" name="Google Shape;423;p62"/>
          <p:cNvSpPr txBox="1"/>
          <p:nvPr/>
        </p:nvSpPr>
        <p:spPr>
          <a:xfrm>
            <a:off x="226500" y="949800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62"/>
          <p:cNvSpPr txBox="1"/>
          <p:nvPr/>
        </p:nvSpPr>
        <p:spPr>
          <a:xfrm>
            <a:off x="4376375" y="3733400"/>
            <a:ext cx="2411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38" y="1025363"/>
            <a:ext cx="7634024" cy="3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484700" y="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Settings</a:t>
            </a:r>
            <a:endParaRPr/>
          </a:p>
        </p:txBody>
      </p:sp>
      <p:sp>
        <p:nvSpPr>
          <p:cNvPr id="431" name="Google Shape;431;p63"/>
          <p:cNvSpPr txBox="1"/>
          <p:nvPr/>
        </p:nvSpPr>
        <p:spPr>
          <a:xfrm>
            <a:off x="226500" y="949800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63"/>
          <p:cNvSpPr txBox="1"/>
          <p:nvPr/>
        </p:nvSpPr>
        <p:spPr>
          <a:xfrm>
            <a:off x="4376375" y="3733400"/>
            <a:ext cx="2411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3" name="Google Shape;4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773325"/>
            <a:ext cx="78486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type="title"/>
          </p:nvPr>
        </p:nvSpPr>
        <p:spPr>
          <a:xfrm>
            <a:off x="484700" y="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Settings</a:t>
            </a:r>
            <a:endParaRPr/>
          </a:p>
        </p:txBody>
      </p:sp>
      <p:sp>
        <p:nvSpPr>
          <p:cNvPr id="439" name="Google Shape;439;p64"/>
          <p:cNvSpPr txBox="1"/>
          <p:nvPr/>
        </p:nvSpPr>
        <p:spPr>
          <a:xfrm>
            <a:off x="226500" y="949800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4"/>
          <p:cNvSpPr txBox="1"/>
          <p:nvPr/>
        </p:nvSpPr>
        <p:spPr>
          <a:xfrm>
            <a:off x="4376375" y="3733400"/>
            <a:ext cx="2411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50" y="949788"/>
            <a:ext cx="777240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type="title"/>
          </p:nvPr>
        </p:nvSpPr>
        <p:spPr>
          <a:xfrm>
            <a:off x="484700" y="0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Settings</a:t>
            </a:r>
            <a:endParaRPr/>
          </a:p>
        </p:txBody>
      </p:sp>
      <p:sp>
        <p:nvSpPr>
          <p:cNvPr id="447" name="Google Shape;447;p65"/>
          <p:cNvSpPr txBox="1"/>
          <p:nvPr/>
        </p:nvSpPr>
        <p:spPr>
          <a:xfrm>
            <a:off x="226500" y="949800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5"/>
          <p:cNvSpPr txBox="1"/>
          <p:nvPr/>
        </p:nvSpPr>
        <p:spPr>
          <a:xfrm>
            <a:off x="4376375" y="3733400"/>
            <a:ext cx="2411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00" y="1028538"/>
            <a:ext cx="77343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/>
          <p:nvPr>
            <p:ph type="title"/>
          </p:nvPr>
        </p:nvSpPr>
        <p:spPr>
          <a:xfrm>
            <a:off x="479850" y="4086475"/>
            <a:ext cx="837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Settings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Settings We can modify these settings according to our requirements. There are many useful configurations that are beneficial for students.</a:t>
            </a:r>
            <a:endParaRPr/>
          </a:p>
        </p:txBody>
      </p:sp>
      <p:sp>
        <p:nvSpPr>
          <p:cNvPr id="455" name="Google Shape;455;p66"/>
          <p:cNvSpPr txBox="1"/>
          <p:nvPr/>
        </p:nvSpPr>
        <p:spPr>
          <a:xfrm>
            <a:off x="332700" y="2246600"/>
            <a:ext cx="88113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66"/>
          <p:cNvSpPr txBox="1"/>
          <p:nvPr/>
        </p:nvSpPr>
        <p:spPr>
          <a:xfrm>
            <a:off x="4376375" y="3733400"/>
            <a:ext cx="2411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7"/>
          <p:cNvSpPr txBox="1"/>
          <p:nvPr>
            <p:ph type="title"/>
          </p:nvPr>
        </p:nvSpPr>
        <p:spPr>
          <a:xfrm>
            <a:off x="265500" y="1818600"/>
            <a:ext cx="42270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Modifications </a:t>
            </a:r>
            <a:r>
              <a:rPr lang="en"/>
              <a:t>and customizations for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Educational Purpose</a:t>
            </a:r>
            <a:endParaRPr/>
          </a:p>
        </p:txBody>
      </p:sp>
      <p:sp>
        <p:nvSpPr>
          <p:cNvPr id="462" name="Google Shape;462;p67"/>
          <p:cNvSpPr txBox="1"/>
          <p:nvPr>
            <p:ph idx="2" type="body"/>
          </p:nvPr>
        </p:nvSpPr>
        <p:spPr>
          <a:xfrm>
            <a:off x="5009675" y="1064675"/>
            <a:ext cx="3449100" cy="33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Modifying the bootloader to load your kernel.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Customizing device drivers for hardware access. (We can do this if we get permission)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Adapting GPU drivers or libraries for a simplified user interface.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Tweaking system configuration to reduce resource usage.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hardware-specific code for the Raspberry Pi's unique features.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8"/>
          <p:cNvSpPr txBox="1"/>
          <p:nvPr>
            <p:ph idx="2" type="body"/>
          </p:nvPr>
        </p:nvSpPr>
        <p:spPr>
          <a:xfrm>
            <a:off x="4815900" y="12008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Tweaking System Configuration</a:t>
            </a:r>
            <a:endParaRPr b="1" sz="2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Tweaking the system configuration involves optimizing your OS for resource usage.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We reduce resource usage by disabling unnecessary services, optimizing memory usage, and using minimal configurations.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by using </a:t>
            </a:r>
            <a:r>
              <a:rPr lang="en" sz="1500" u="sng"/>
              <a:t>configuration files for the kernel and system services </a:t>
            </a:r>
            <a:r>
              <a:rPr lang="en" sz="1500"/>
              <a:t>to make these adjustments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468" name="Google Shape;468;p68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Topic which can be Modified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/>
          <p:nvPr>
            <p:ph idx="2" type="body"/>
          </p:nvPr>
        </p:nvSpPr>
        <p:spPr>
          <a:xfrm>
            <a:off x="4939475" y="4326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Adapting GPU drivers or libraries for a simplified user interface.</a:t>
            </a:r>
            <a:endParaRPr b="1" sz="2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customizations and Modifications in existing GPU libraries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474" name="Google Shape;474;p69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Topic which can be M</a:t>
            </a:r>
            <a:r>
              <a:rPr lang="en"/>
              <a:t>odified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0"/>
          <p:cNvSpPr txBox="1"/>
          <p:nvPr>
            <p:ph idx="2" type="body"/>
          </p:nvPr>
        </p:nvSpPr>
        <p:spPr>
          <a:xfrm>
            <a:off x="4911750" y="11669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Implementing Hardware-Specific Code:</a:t>
            </a:r>
            <a:endParaRPr b="1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-&gt; Writing code specific to the Raspberry Pi's unique features or hardware components (e.g., VideoCore, camera module, or HATs).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-&gt; Study official Raspberry Pi                             documentation and then Create hardware-specific code to enable and control these features in your 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480" name="Google Shape;480;p70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Topic which can be Modified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1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Team Members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7" name="Google Shape;487;p71"/>
          <p:cNvSpPr txBox="1"/>
          <p:nvPr>
            <p:ph idx="4294967295" type="body"/>
          </p:nvPr>
        </p:nvSpPr>
        <p:spPr>
          <a:xfrm>
            <a:off x="56075" y="3071787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Gautam Kumar Mahar </a:t>
            </a:r>
            <a:endParaRPr sz="1400">
              <a:solidFill>
                <a:schemeClr val="accent5"/>
              </a:solidFill>
            </a:endParaRPr>
          </a:p>
        </p:txBody>
      </p:sp>
      <p:cxnSp>
        <p:nvCxnSpPr>
          <p:cNvPr id="488" name="Google Shape;488;p71"/>
          <p:cNvCxnSpPr/>
          <p:nvPr/>
        </p:nvCxnSpPr>
        <p:spPr>
          <a:xfrm>
            <a:off x="11181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71"/>
          <p:cNvSpPr txBox="1"/>
          <p:nvPr>
            <p:ph idx="4294967295" type="body"/>
          </p:nvPr>
        </p:nvSpPr>
        <p:spPr>
          <a:xfrm>
            <a:off x="2045475" y="3071775"/>
            <a:ext cx="18462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5"/>
                </a:solidFill>
              </a:rPr>
              <a:t>Kanwar Raj 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490" name="Google Shape;490;p71"/>
          <p:cNvCxnSpPr/>
          <p:nvPr/>
        </p:nvCxnSpPr>
        <p:spPr>
          <a:xfrm>
            <a:off x="332780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1" name="Google Shape;491;p71"/>
          <p:cNvGrpSpPr/>
          <p:nvPr/>
        </p:nvGrpSpPr>
        <p:grpSpPr>
          <a:xfrm>
            <a:off x="4023841" y="1464612"/>
            <a:ext cx="1494022" cy="1501739"/>
            <a:chOff x="4867413" y="1351550"/>
            <a:chExt cx="1644312" cy="1644300"/>
          </a:xfrm>
        </p:grpSpPr>
        <p:sp>
          <p:nvSpPr>
            <p:cNvPr id="492" name="Google Shape;492;p71"/>
            <p:cNvSpPr/>
            <p:nvPr/>
          </p:nvSpPr>
          <p:spPr>
            <a:xfrm>
              <a:off x="4867413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woman with orange hair" id="493" name="Google Shape;493;p71"/>
            <p:cNvPicPr preferRelativeResize="0"/>
            <p:nvPr/>
          </p:nvPicPr>
          <p:blipFill rotWithShape="1">
            <a:blip r:embed="rId3">
              <a:alphaModFix/>
            </a:blip>
            <a:srcRect b="0" l="-4969" r="-4969" t="-9938"/>
            <a:stretch/>
          </p:blipFill>
          <p:spPr>
            <a:xfrm>
              <a:off x="4867425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71"/>
          <p:cNvSpPr txBox="1"/>
          <p:nvPr>
            <p:ph idx="4294967295" type="body"/>
          </p:nvPr>
        </p:nvSpPr>
        <p:spPr>
          <a:xfrm>
            <a:off x="3647075" y="3071775"/>
            <a:ext cx="20832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Akansha Madavi</a:t>
            </a:r>
            <a:endParaRPr sz="1700">
              <a:solidFill>
                <a:schemeClr val="accent5"/>
              </a:solidFill>
            </a:endParaRPr>
          </a:p>
        </p:txBody>
      </p:sp>
      <p:cxnSp>
        <p:nvCxnSpPr>
          <p:cNvPr id="495" name="Google Shape;495;p71"/>
          <p:cNvCxnSpPr/>
          <p:nvPr/>
        </p:nvCxnSpPr>
        <p:spPr>
          <a:xfrm>
            <a:off x="55540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6" name="Google Shape;496;p71"/>
          <p:cNvGrpSpPr/>
          <p:nvPr/>
        </p:nvGrpSpPr>
        <p:grpSpPr>
          <a:xfrm>
            <a:off x="311315" y="1464601"/>
            <a:ext cx="1494011" cy="1429226"/>
            <a:chOff x="7085400" y="1351550"/>
            <a:chExt cx="1644300" cy="1644300"/>
          </a:xfrm>
        </p:grpSpPr>
        <p:sp>
          <p:nvSpPr>
            <p:cNvPr id="497" name="Google Shape;497;p71"/>
            <p:cNvSpPr/>
            <p:nvPr/>
          </p:nvSpPr>
          <p:spPr>
            <a:xfrm>
              <a:off x="708540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man in a blue shirt" id="498" name="Google Shape;49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085400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99" name="Google Shape;499;p71"/>
          <p:cNvSpPr txBox="1"/>
          <p:nvPr>
            <p:ph idx="4294967295" type="body"/>
          </p:nvPr>
        </p:nvSpPr>
        <p:spPr>
          <a:xfrm>
            <a:off x="5730275" y="3071788"/>
            <a:ext cx="16743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Afzal </a:t>
            </a:r>
            <a:r>
              <a:rPr lang="en" sz="1600">
                <a:solidFill>
                  <a:schemeClr val="accent5"/>
                </a:solidFill>
              </a:rPr>
              <a:t>Hussain</a:t>
            </a:r>
            <a:r>
              <a:rPr lang="en" sz="1600">
                <a:solidFill>
                  <a:schemeClr val="accent5"/>
                </a:solidFill>
              </a:rPr>
              <a:t> </a:t>
            </a:r>
            <a:endParaRPr sz="1600">
              <a:solidFill>
                <a:schemeClr val="accent5"/>
              </a:solidFill>
            </a:endParaRPr>
          </a:p>
        </p:txBody>
      </p:sp>
      <p:cxnSp>
        <p:nvCxnSpPr>
          <p:cNvPr id="500" name="Google Shape;500;p71"/>
          <p:cNvCxnSpPr/>
          <p:nvPr/>
        </p:nvCxnSpPr>
        <p:spPr>
          <a:xfrm>
            <a:off x="774705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1" name="Google Shape;501;p71"/>
          <p:cNvGrpSpPr/>
          <p:nvPr/>
        </p:nvGrpSpPr>
        <p:grpSpPr>
          <a:xfrm>
            <a:off x="5730285" y="1464655"/>
            <a:ext cx="1494011" cy="1501739"/>
            <a:chOff x="7085400" y="1351550"/>
            <a:chExt cx="1644300" cy="1644300"/>
          </a:xfrm>
        </p:grpSpPr>
        <p:sp>
          <p:nvSpPr>
            <p:cNvPr id="502" name="Google Shape;502;p71"/>
            <p:cNvSpPr/>
            <p:nvPr/>
          </p:nvSpPr>
          <p:spPr>
            <a:xfrm>
              <a:off x="708540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man in a blue shirt" id="503" name="Google Shape;503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085400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71"/>
          <p:cNvGrpSpPr/>
          <p:nvPr/>
        </p:nvGrpSpPr>
        <p:grpSpPr>
          <a:xfrm>
            <a:off x="2045482" y="1464662"/>
            <a:ext cx="1553535" cy="1501739"/>
            <a:chOff x="7085400" y="1351550"/>
            <a:chExt cx="1644300" cy="1644300"/>
          </a:xfrm>
        </p:grpSpPr>
        <p:sp>
          <p:nvSpPr>
            <p:cNvPr id="505" name="Google Shape;505;p71"/>
            <p:cNvSpPr/>
            <p:nvPr/>
          </p:nvSpPr>
          <p:spPr>
            <a:xfrm>
              <a:off x="708540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man in a blue shirt" id="506" name="Google Shape;506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085400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07" name="Google Shape;507;p71"/>
          <p:cNvGrpSpPr/>
          <p:nvPr/>
        </p:nvGrpSpPr>
        <p:grpSpPr>
          <a:xfrm>
            <a:off x="7436697" y="1538880"/>
            <a:ext cx="1494011" cy="1501739"/>
            <a:chOff x="7085400" y="1351550"/>
            <a:chExt cx="1644300" cy="1644300"/>
          </a:xfrm>
        </p:grpSpPr>
        <p:sp>
          <p:nvSpPr>
            <p:cNvPr id="508" name="Google Shape;508;p71"/>
            <p:cNvSpPr/>
            <p:nvPr/>
          </p:nvSpPr>
          <p:spPr>
            <a:xfrm>
              <a:off x="708540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man in a blue shirt" id="509" name="Google Shape;509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085400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p71"/>
          <p:cNvSpPr txBox="1"/>
          <p:nvPr/>
        </p:nvSpPr>
        <p:spPr>
          <a:xfrm>
            <a:off x="7487925" y="3071750"/>
            <a:ext cx="1417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Thaksen Karote</a:t>
            </a:r>
            <a:endParaRPr sz="1100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05825" y="61725"/>
            <a:ext cx="8907600" cy="4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Programming language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Raspberry Pi Foundation recommends Python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Any language which will compile for ARMv6 can be used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Installed by default on the Raspberry Pi: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→C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→C++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→Java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→Scratch</a:t>
            </a:r>
            <a:endParaRPr sz="1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→Ruby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150" y="1928175"/>
            <a:ext cx="4181850" cy="313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75" y="95000"/>
            <a:ext cx="638667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65950" y="0"/>
            <a:ext cx="8895000" cy="5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Robots and  drones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Drones: A Raspberry Pi can give a drone significant computing power on board, allowing access to technologies such as AI. For example, a camera-equipped Raspberry Pi can use computer vision to determine where a drone is when flying indoors.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Robotics:A Raspberry Pi can be used for a wide range of robotics applications, including desktop robots, mobile robots, industrial robots, and more. For example, a Raspberry Pi can be used to construct a six-axis collaborative robot arm.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175" y="1637450"/>
            <a:ext cx="5465875" cy="22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44650" y="22325"/>
            <a:ext cx="9026400" cy="5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Timeline Of Raspberry Pi -&gt;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February 2012, the first generation (Raspberry Pi 1 Model B) was released. Model A, a simpler and less expensive model, followed.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2014, the Raspberry Pi Foundation released a board with an updated design called the Raspberry Pi 1 Model B+. These boards are roughly the size of a credit card and represent the basic mainline form-factor.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year later, improved A+ and B+ models were released. In April 2014, a "compute module" for embedded applications was published, while in November 2015, a Raspberry Pi Zero with lower size and decreased input/output (I/O) and general-purpose input/output (GPIO) capabilities was released for US$5.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141375" y="104175"/>
            <a:ext cx="89520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February 2015, the Raspberry Pi 2 with additional RAM was released.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Raspberry Pi 3 Model B, which was released in February 2016, includes on-board WiFi, Bluetooth, and USB boot capabilities.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of January 2017, the newest mainline Raspberry Pi is the Raspberry Pi 3 Model B.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 boards range in price from $5 to $35 USD.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February 28, 2017, the Raspberry Pi Zero W, which is identical to the Raspberry Pi Zero but features the Wi-Fi and Bluetooth functionality of the Raspberry Pi 3, was released for US$10.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